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4"/>
  </p:notesMasterIdLst>
  <p:sldIdLst>
    <p:sldId id="256" r:id="rId3"/>
    <p:sldId id="260" r:id="rId4"/>
    <p:sldId id="257" r:id="rId5"/>
    <p:sldId id="258" r:id="rId6"/>
    <p:sldId id="261" r:id="rId7"/>
    <p:sldId id="262" r:id="rId8"/>
    <p:sldId id="263" r:id="rId9"/>
    <p:sldId id="264" r:id="rId10"/>
    <p:sldId id="265" r:id="rId11"/>
    <p:sldId id="266"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Winnie\Documents\Documents\Presentations\macoalitioncha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2"/>
    </mc:Choice>
    <mc:Fallback>
      <c:style val="22"/>
    </mc:Fallback>
  </mc:AlternateContent>
  <c:chart>
    <c:autoTitleDeleted val="0"/>
    <c:plotArea>
      <c:layout/>
      <c:barChart>
        <c:barDir val="bar"/>
        <c:grouping val="clustered"/>
        <c:varyColors val="0"/>
        <c:ser>
          <c:idx val="0"/>
          <c:order val="0"/>
          <c:invertIfNegative val="0"/>
          <c:cat>
            <c:strRef>
              <c:f>[macoalitionchart.xlsx]Sheet1!$A$1:$A$6</c:f>
              <c:strCache>
                <c:ptCount val="6"/>
                <c:pt idx="0">
                  <c:v>Frequent bouts of crying</c:v>
                </c:pt>
                <c:pt idx="1">
                  <c:v>Further medical follow-up needed as a result of the event</c:v>
                </c:pt>
                <c:pt idx="2">
                  <c:v>Difficulty trusting others</c:v>
                </c:pt>
                <c:pt idx="3">
                  <c:v>Depression</c:v>
                </c:pt>
                <c:pt idx="4">
                  <c:v>Moments of reliving the event</c:v>
                </c:pt>
                <c:pt idx="5">
                  <c:v>Anxiety</c:v>
                </c:pt>
              </c:strCache>
            </c:strRef>
          </c:cat>
          <c:val>
            <c:numRef>
              <c:f>[macoalitionchart.xlsx]Sheet1!$B$1:$B$6</c:f>
              <c:numCache>
                <c:formatCode>General</c:formatCode>
                <c:ptCount val="6"/>
                <c:pt idx="0">
                  <c:v>61.4</c:v>
                </c:pt>
                <c:pt idx="1">
                  <c:v>64.400000000000006</c:v>
                </c:pt>
                <c:pt idx="2">
                  <c:v>70</c:v>
                </c:pt>
                <c:pt idx="3">
                  <c:v>71</c:v>
                </c:pt>
                <c:pt idx="4">
                  <c:v>79</c:v>
                </c:pt>
                <c:pt idx="5">
                  <c:v>84.9</c:v>
                </c:pt>
              </c:numCache>
            </c:numRef>
          </c:val>
        </c:ser>
        <c:ser>
          <c:idx val="1"/>
          <c:order val="1"/>
          <c:invertIfNegative val="0"/>
          <c:val>
            <c:numLit>
              <c:formatCode>General</c:formatCode>
              <c:ptCount val="1"/>
              <c:pt idx="0">
                <c:v>1</c:v>
              </c:pt>
            </c:numLit>
          </c:val>
        </c:ser>
        <c:dLbls>
          <c:showLegendKey val="0"/>
          <c:showVal val="0"/>
          <c:showCatName val="0"/>
          <c:showSerName val="0"/>
          <c:showPercent val="0"/>
          <c:showBubbleSize val="0"/>
        </c:dLbls>
        <c:gapWidth val="150"/>
        <c:axId val="39587840"/>
        <c:axId val="39589376"/>
      </c:barChart>
      <c:catAx>
        <c:axId val="39587840"/>
        <c:scaling>
          <c:orientation val="minMax"/>
        </c:scaling>
        <c:delete val="0"/>
        <c:axPos val="l"/>
        <c:numFmt formatCode="General" sourceLinked="1"/>
        <c:majorTickMark val="out"/>
        <c:minorTickMark val="none"/>
        <c:tickLblPos val="nextTo"/>
        <c:txPr>
          <a:bodyPr/>
          <a:lstStyle/>
          <a:p>
            <a:pPr>
              <a:defRPr b="1"/>
            </a:pPr>
            <a:endParaRPr lang="en-US"/>
          </a:p>
        </c:txPr>
        <c:crossAx val="39589376"/>
        <c:crosses val="autoZero"/>
        <c:auto val="1"/>
        <c:lblAlgn val="ctr"/>
        <c:lblOffset val="100"/>
        <c:noMultiLvlLbl val="0"/>
      </c:catAx>
      <c:valAx>
        <c:axId val="39589376"/>
        <c:scaling>
          <c:orientation val="minMax"/>
        </c:scaling>
        <c:delete val="0"/>
        <c:axPos val="b"/>
        <c:majorGridlines/>
        <c:numFmt formatCode="General" sourceLinked="1"/>
        <c:majorTickMark val="out"/>
        <c:minorTickMark val="none"/>
        <c:tickLblPos val="nextTo"/>
        <c:crossAx val="39587840"/>
        <c:crosses val="autoZero"/>
        <c:crossBetween val="between"/>
      </c:valAx>
    </c:plotArea>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0.17655</cdr:x>
      <cdr:y>0.08158</cdr:y>
    </cdr:from>
    <cdr:to>
      <cdr:x>0.30303</cdr:x>
      <cdr:y>0.33421</cdr:y>
    </cdr:to>
    <cdr:sp macro="" textlink="">
      <cdr:nvSpPr>
        <cdr:cNvPr id="2" name="TextBox 1"/>
        <cdr:cNvSpPr txBox="1"/>
      </cdr:nvSpPr>
      <cdr:spPr>
        <a:xfrm xmlns:a="http://schemas.openxmlformats.org/drawingml/2006/main">
          <a:off x="1276351" y="29527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0.06718</cdr:x>
      <cdr:y>0.76755</cdr:y>
    </cdr:from>
    <cdr:to>
      <cdr:x>0.19121</cdr:x>
      <cdr:y>1</cdr:y>
    </cdr:to>
    <cdr:sp macro="" textlink="">
      <cdr:nvSpPr>
        <cdr:cNvPr id="3" name="TextBox 2"/>
        <cdr:cNvSpPr txBox="1"/>
      </cdr:nvSpPr>
      <cdr:spPr>
        <a:xfrm xmlns:a="http://schemas.openxmlformats.org/drawingml/2006/main">
          <a:off x="495300" y="368617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a:p xmlns:a="http://schemas.openxmlformats.org/drawingml/2006/main">
          <a:endParaRPr lang="en-US" sz="1100" dirty="0"/>
        </a:p>
        <a:p xmlns:a="http://schemas.openxmlformats.org/drawingml/2006/main">
          <a:endParaRPr lang="en-US" sz="1100" dirty="0"/>
        </a:p>
        <a:p xmlns:a="http://schemas.openxmlformats.org/drawingml/2006/main">
          <a:endParaRPr lang="en-US" sz="1100" dirty="0"/>
        </a:p>
        <a:p xmlns:a="http://schemas.openxmlformats.org/drawingml/2006/main">
          <a:r>
            <a:rPr lang="en-US" sz="1100" b="1" dirty="0"/>
            <a:t>Percentages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42CE09-0A83-4A08-9F3A-D7CCFA9D17AE}" type="datetimeFigureOut">
              <a:rPr lang="en-US" smtClean="0"/>
              <a:t>5/14/2013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1F40F6-AC0B-4782-837C-4DC8A2A62E10}" type="slidenum">
              <a:rPr lang="en-US" smtClean="0"/>
              <a:t>‹#›</a:t>
            </a:fld>
            <a:endParaRPr lang="en-US"/>
          </a:p>
        </p:txBody>
      </p:sp>
    </p:spTree>
    <p:extLst>
      <p:ext uri="{BB962C8B-B14F-4D97-AF65-F5344CB8AC3E}">
        <p14:creationId xmlns:p14="http://schemas.microsoft.com/office/powerpoint/2010/main" val="57315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Improve communication and transparency</a:t>
            </a:r>
            <a:r>
              <a:rPr lang="en-US" sz="1200" b="0" i="0" kern="1200" dirty="0" smtClean="0">
                <a:solidFill>
                  <a:schemeClr val="tx1"/>
                </a:solidFill>
                <a:effectLst/>
                <a:latin typeface="+mn-lt"/>
                <a:ea typeface="+mn-ea"/>
                <a:cs typeface="+mn-cs"/>
              </a:rPr>
              <a:t> about adverse outcomes.</a:t>
            </a:r>
          </a:p>
          <a:p>
            <a:r>
              <a:rPr lang="en-US" sz="1200" b="1" i="0" kern="1200" dirty="0" smtClean="0">
                <a:solidFill>
                  <a:schemeClr val="tx1"/>
                </a:solidFill>
                <a:effectLst/>
                <a:latin typeface="+mn-lt"/>
                <a:ea typeface="+mn-ea"/>
                <a:cs typeface="+mn-cs"/>
              </a:rPr>
              <a:t>Support patients and families</a:t>
            </a:r>
            <a:r>
              <a:rPr lang="en-US" sz="1200" b="0" i="0" kern="1200" dirty="0" smtClean="0">
                <a:solidFill>
                  <a:schemeClr val="tx1"/>
                </a:solidFill>
                <a:effectLst/>
                <a:latin typeface="+mn-lt"/>
                <a:ea typeface="+mn-ea"/>
                <a:cs typeface="+mn-cs"/>
              </a:rPr>
              <a:t> to help achieve a fair, timely and healing resolution to medical harm.</a:t>
            </a:r>
          </a:p>
          <a:p>
            <a:r>
              <a:rPr lang="en-US" sz="1200" b="1" i="0" kern="1200" dirty="0" smtClean="0">
                <a:solidFill>
                  <a:schemeClr val="tx1"/>
                </a:solidFill>
                <a:effectLst/>
                <a:latin typeface="+mn-lt"/>
                <a:ea typeface="+mn-ea"/>
                <a:cs typeface="+mn-cs"/>
              </a:rPr>
              <a:t>Support clinicians</a:t>
            </a:r>
            <a:r>
              <a:rPr lang="en-US" sz="1200" b="0" i="0" kern="1200" dirty="0" smtClean="0">
                <a:solidFill>
                  <a:schemeClr val="tx1"/>
                </a:solidFill>
                <a:effectLst/>
                <a:latin typeface="+mn-lt"/>
                <a:ea typeface="+mn-ea"/>
                <a:cs typeface="+mn-cs"/>
              </a:rPr>
              <a:t> in disclosing unexpected outcomes to patients. </a:t>
            </a:r>
          </a:p>
          <a:p>
            <a:r>
              <a:rPr lang="en-US" sz="1200" b="1" i="0" kern="1200" dirty="0" smtClean="0">
                <a:solidFill>
                  <a:schemeClr val="tx1"/>
                </a:solidFill>
                <a:effectLst/>
                <a:latin typeface="+mn-lt"/>
                <a:ea typeface="+mn-ea"/>
                <a:cs typeface="+mn-cs"/>
              </a:rPr>
              <a:t>Improve patient safety</a:t>
            </a:r>
            <a:r>
              <a:rPr lang="en-US" sz="1200" b="0" i="0" kern="1200" dirty="0" smtClean="0">
                <a:solidFill>
                  <a:schemeClr val="tx1"/>
                </a:solidFill>
                <a:effectLst/>
                <a:latin typeface="+mn-lt"/>
                <a:ea typeface="+mn-ea"/>
                <a:cs typeface="+mn-cs"/>
              </a:rPr>
              <a:t> by learning from errors and near misses and preventing future harm. </a:t>
            </a:r>
          </a:p>
          <a:p>
            <a:r>
              <a:rPr lang="en-US" sz="1200" b="1" i="0" kern="1200" dirty="0" smtClean="0">
                <a:solidFill>
                  <a:schemeClr val="tx1"/>
                </a:solidFill>
                <a:effectLst/>
                <a:latin typeface="+mn-lt"/>
                <a:ea typeface="+mn-ea"/>
                <a:cs typeface="+mn-cs"/>
              </a:rPr>
              <a:t>Provide an alternative to lawsuits</a:t>
            </a:r>
            <a:r>
              <a:rPr lang="en-US" sz="1200" b="0" i="0" kern="1200" dirty="0" smtClean="0">
                <a:solidFill>
                  <a:schemeClr val="tx1"/>
                </a:solidFill>
                <a:effectLst/>
                <a:latin typeface="+mn-lt"/>
                <a:ea typeface="+mn-ea"/>
                <a:cs typeface="+mn-cs"/>
              </a:rPr>
              <a:t> and their unnecessary costs by meeting the financial needs of injured patients and their families quickly in the aftermath of an injury, without resorting to litigation.</a:t>
            </a:r>
          </a:p>
          <a:p>
            <a:endParaRPr lang="en-US" dirty="0"/>
          </a:p>
        </p:txBody>
      </p:sp>
      <p:sp>
        <p:nvSpPr>
          <p:cNvPr id="4" name="Slide Number Placeholder 3"/>
          <p:cNvSpPr>
            <a:spLocks noGrp="1"/>
          </p:cNvSpPr>
          <p:nvPr>
            <p:ph type="sldNum" sz="quarter" idx="10"/>
          </p:nvPr>
        </p:nvSpPr>
        <p:spPr/>
        <p:txBody>
          <a:bodyPr/>
          <a:lstStyle/>
          <a:p>
            <a:fld id="{3E5EBFD3-6B60-4226-A15A-CA820D12C6CF}"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06945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5EBFD3-6B60-4226-A15A-CA820D12C6CF}"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94255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education to allay the fears of change.</a:t>
            </a:r>
          </a:p>
          <a:p>
            <a:r>
              <a:rPr lang="en-US" dirty="0" smtClean="0"/>
              <a:t>Well thought out talking points</a:t>
            </a:r>
            <a:r>
              <a:rPr lang="en-US" baseline="0" dirty="0" smtClean="0"/>
              <a:t> regarding the benefits for clinicians were very helpful in easing clinicians’ fears about the new program. </a:t>
            </a:r>
          </a:p>
          <a:p>
            <a:r>
              <a:rPr lang="en-US" baseline="0" dirty="0" smtClean="0"/>
              <a:t>What was the one take-away for clinicians? PAGE THIS NUMBER WHEN THERE IS AN ADVERSE EVENT. Why? Just in time coaching, each situation is difficult, education about the program important but not paramount, used rarely. </a:t>
            </a:r>
            <a:endParaRPr lang="en-US" dirty="0"/>
          </a:p>
        </p:txBody>
      </p:sp>
      <p:sp>
        <p:nvSpPr>
          <p:cNvPr id="4" name="Slide Number Placeholder 3"/>
          <p:cNvSpPr>
            <a:spLocks noGrp="1"/>
          </p:cNvSpPr>
          <p:nvPr>
            <p:ph type="sldNum" sz="quarter" idx="10"/>
          </p:nvPr>
        </p:nvSpPr>
        <p:spPr/>
        <p:txBody>
          <a:bodyPr/>
          <a:lstStyle/>
          <a:p>
            <a:fld id="{3E5EBFD3-6B60-4226-A15A-CA820D12C6CF}"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14688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Communication to/with story from PFAC; Talk about Patient Relations</a:t>
            </a:r>
            <a:r>
              <a:rPr lang="en-US" baseline="0" dirty="0" smtClean="0"/>
              <a:t> calls being the first tip that something may have been wrong</a:t>
            </a:r>
            <a:endParaRPr lang="en-US" dirty="0"/>
          </a:p>
        </p:txBody>
      </p:sp>
      <p:sp>
        <p:nvSpPr>
          <p:cNvPr id="4" name="Slide Number Placeholder 3"/>
          <p:cNvSpPr>
            <a:spLocks noGrp="1"/>
          </p:cNvSpPr>
          <p:nvPr>
            <p:ph type="sldNum" sz="quarter" idx="10"/>
          </p:nvPr>
        </p:nvSpPr>
        <p:spPr/>
        <p:txBody>
          <a:bodyPr/>
          <a:lstStyle/>
          <a:p>
            <a:fld id="{3E5EBFD3-6B60-4226-A15A-CA820D12C6CF}"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873195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2479B6-3C7E-4FF9-918F-37344E2B5A15}" type="datetimeFigureOut">
              <a:rPr lang="en-US" smtClean="0"/>
              <a:pPr/>
              <a:t>5/14/2013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575C0C-05DA-4ED7-84E9-8F3454E445A6}" type="slidenum">
              <a:rPr lang="en-US" smtClean="0"/>
              <a:pPr/>
              <a:t>‹#›</a:t>
            </a:fld>
            <a:endParaRPr lang="en-US" dirty="0"/>
          </a:p>
        </p:txBody>
      </p:sp>
    </p:spTree>
    <p:extLst>
      <p:ext uri="{BB962C8B-B14F-4D97-AF65-F5344CB8AC3E}">
        <p14:creationId xmlns:p14="http://schemas.microsoft.com/office/powerpoint/2010/main" val="2289298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2479B6-3C7E-4FF9-918F-37344E2B5A15}" type="datetimeFigureOut">
              <a:rPr lang="en-US" smtClean="0"/>
              <a:pPr/>
              <a:t>5/14/2013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575C0C-05DA-4ED7-84E9-8F3454E445A6}" type="slidenum">
              <a:rPr lang="en-US" smtClean="0"/>
              <a:pPr/>
              <a:t>‹#›</a:t>
            </a:fld>
            <a:endParaRPr lang="en-US" dirty="0"/>
          </a:p>
        </p:txBody>
      </p:sp>
    </p:spTree>
    <p:extLst>
      <p:ext uri="{BB962C8B-B14F-4D97-AF65-F5344CB8AC3E}">
        <p14:creationId xmlns:p14="http://schemas.microsoft.com/office/powerpoint/2010/main" val="396591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2479B6-3C7E-4FF9-918F-37344E2B5A15}" type="datetimeFigureOut">
              <a:rPr lang="en-US" smtClean="0"/>
              <a:pPr/>
              <a:t>5/14/2013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575C0C-05DA-4ED7-84E9-8F3454E445A6}" type="slidenum">
              <a:rPr lang="en-US" smtClean="0"/>
              <a:pPr/>
              <a:t>‹#›</a:t>
            </a:fld>
            <a:endParaRPr lang="en-US" dirty="0"/>
          </a:p>
        </p:txBody>
      </p:sp>
    </p:spTree>
    <p:extLst>
      <p:ext uri="{BB962C8B-B14F-4D97-AF65-F5344CB8AC3E}">
        <p14:creationId xmlns:p14="http://schemas.microsoft.com/office/powerpoint/2010/main" val="235526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2479B6-3C7E-4FF9-918F-37344E2B5A15}" type="datetimeFigureOut">
              <a:rPr lang="en-US" smtClean="0"/>
              <a:pPr/>
              <a:t>5/14/2013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575C0C-05DA-4ED7-84E9-8F3454E445A6}" type="slidenum">
              <a:rPr lang="en-US" smtClean="0"/>
              <a:pPr/>
              <a:t>‹#›</a:t>
            </a:fld>
            <a:endParaRPr lang="en-US" dirty="0"/>
          </a:p>
        </p:txBody>
      </p:sp>
    </p:spTree>
    <p:extLst>
      <p:ext uri="{BB962C8B-B14F-4D97-AF65-F5344CB8AC3E}">
        <p14:creationId xmlns:p14="http://schemas.microsoft.com/office/powerpoint/2010/main" val="1793875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2479B6-3C7E-4FF9-918F-37344E2B5A15}" type="datetimeFigureOut">
              <a:rPr lang="en-US" smtClean="0"/>
              <a:pPr/>
              <a:t>5/14/2013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575C0C-05DA-4ED7-84E9-8F3454E445A6}" type="slidenum">
              <a:rPr lang="en-US" smtClean="0"/>
              <a:pPr/>
              <a:t>‹#›</a:t>
            </a:fld>
            <a:endParaRPr lang="en-US" dirty="0"/>
          </a:p>
        </p:txBody>
      </p:sp>
    </p:spTree>
    <p:extLst>
      <p:ext uri="{BB962C8B-B14F-4D97-AF65-F5344CB8AC3E}">
        <p14:creationId xmlns:p14="http://schemas.microsoft.com/office/powerpoint/2010/main" val="262920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2479B6-3C7E-4FF9-918F-37344E2B5A15}" type="datetimeFigureOut">
              <a:rPr lang="en-US" smtClean="0"/>
              <a:pPr/>
              <a:t>5/14/2013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575C0C-05DA-4ED7-84E9-8F3454E445A6}" type="slidenum">
              <a:rPr lang="en-US" smtClean="0"/>
              <a:pPr/>
              <a:t>‹#›</a:t>
            </a:fld>
            <a:endParaRPr lang="en-US" dirty="0"/>
          </a:p>
        </p:txBody>
      </p:sp>
    </p:spTree>
    <p:extLst>
      <p:ext uri="{BB962C8B-B14F-4D97-AF65-F5344CB8AC3E}">
        <p14:creationId xmlns:p14="http://schemas.microsoft.com/office/powerpoint/2010/main" val="3299081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2479B6-3C7E-4FF9-918F-37344E2B5A15}" type="datetimeFigureOut">
              <a:rPr lang="en-US" smtClean="0"/>
              <a:pPr/>
              <a:t>5/14/2013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575C0C-05DA-4ED7-84E9-8F3454E445A6}" type="slidenum">
              <a:rPr lang="en-US" smtClean="0"/>
              <a:pPr/>
              <a:t>‹#›</a:t>
            </a:fld>
            <a:endParaRPr lang="en-US" dirty="0"/>
          </a:p>
        </p:txBody>
      </p:sp>
    </p:spTree>
    <p:extLst>
      <p:ext uri="{BB962C8B-B14F-4D97-AF65-F5344CB8AC3E}">
        <p14:creationId xmlns:p14="http://schemas.microsoft.com/office/powerpoint/2010/main" val="1132911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2479B6-3C7E-4FF9-918F-37344E2B5A15}" type="datetimeFigureOut">
              <a:rPr lang="en-US" smtClean="0"/>
              <a:pPr/>
              <a:t>5/14/2013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575C0C-05DA-4ED7-84E9-8F3454E445A6}" type="slidenum">
              <a:rPr lang="en-US" smtClean="0"/>
              <a:pPr/>
              <a:t>‹#›</a:t>
            </a:fld>
            <a:endParaRPr lang="en-US" dirty="0"/>
          </a:p>
        </p:txBody>
      </p:sp>
    </p:spTree>
    <p:extLst>
      <p:ext uri="{BB962C8B-B14F-4D97-AF65-F5344CB8AC3E}">
        <p14:creationId xmlns:p14="http://schemas.microsoft.com/office/powerpoint/2010/main" val="3400019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2479B6-3C7E-4FF9-918F-37344E2B5A15}" type="datetimeFigureOut">
              <a:rPr lang="en-US" smtClean="0"/>
              <a:pPr/>
              <a:t>5/14/2013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575C0C-05DA-4ED7-84E9-8F3454E445A6}" type="slidenum">
              <a:rPr lang="en-US" smtClean="0"/>
              <a:pPr/>
              <a:t>‹#›</a:t>
            </a:fld>
            <a:endParaRPr lang="en-US" dirty="0"/>
          </a:p>
        </p:txBody>
      </p:sp>
    </p:spTree>
    <p:extLst>
      <p:ext uri="{BB962C8B-B14F-4D97-AF65-F5344CB8AC3E}">
        <p14:creationId xmlns:p14="http://schemas.microsoft.com/office/powerpoint/2010/main" val="2208551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2479B6-3C7E-4FF9-918F-37344E2B5A15}" type="datetimeFigureOut">
              <a:rPr lang="en-US" smtClean="0"/>
              <a:pPr/>
              <a:t>5/14/2013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575C0C-05DA-4ED7-84E9-8F3454E445A6}" type="slidenum">
              <a:rPr lang="en-US" smtClean="0"/>
              <a:pPr/>
              <a:t>‹#›</a:t>
            </a:fld>
            <a:endParaRPr lang="en-US" dirty="0"/>
          </a:p>
        </p:txBody>
      </p:sp>
    </p:spTree>
    <p:extLst>
      <p:ext uri="{BB962C8B-B14F-4D97-AF65-F5344CB8AC3E}">
        <p14:creationId xmlns:p14="http://schemas.microsoft.com/office/powerpoint/2010/main" val="108435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2479B6-3C7E-4FF9-918F-37344E2B5A15}" type="datetimeFigureOut">
              <a:rPr lang="en-US" smtClean="0"/>
              <a:pPr/>
              <a:t>5/14/2013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575C0C-05DA-4ED7-84E9-8F3454E445A6}" type="slidenum">
              <a:rPr lang="en-US" smtClean="0"/>
              <a:pPr/>
              <a:t>‹#›</a:t>
            </a:fld>
            <a:endParaRPr lang="en-US" dirty="0"/>
          </a:p>
        </p:txBody>
      </p:sp>
    </p:spTree>
    <p:extLst>
      <p:ext uri="{BB962C8B-B14F-4D97-AF65-F5344CB8AC3E}">
        <p14:creationId xmlns:p14="http://schemas.microsoft.com/office/powerpoint/2010/main" val="2973199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B75BFB81-E830-48A5-8E13-152065B05A3D}" type="datetimeFigureOut">
              <a:rPr lang="en-US" smtClean="0"/>
              <a:pPr/>
              <a:t>5/14/2013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DBF5F9"/>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DBA6667-7220-4886-A2B7-57A4393760EE}" type="slidenum">
              <a:rPr lang="en-US" smtClean="0">
                <a:solidFill>
                  <a:srgbClr val="DBF5F9"/>
                </a:solidFill>
              </a:rPr>
              <a:pPr/>
              <a:t>‹#›</a:t>
            </a:fld>
            <a:endParaRPr lang="en-US">
              <a:solidFill>
                <a:srgbClr val="DBF5F9"/>
              </a:solidFill>
            </a:endParaRPr>
          </a:p>
        </p:txBody>
      </p:sp>
    </p:spTree>
    <p:extLst>
      <p:ext uri="{BB962C8B-B14F-4D97-AF65-F5344CB8AC3E}">
        <p14:creationId xmlns:p14="http://schemas.microsoft.com/office/powerpoint/2010/main" val="4134448294"/>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fld id="{B75BFB81-E830-48A5-8E13-152065B05A3D}" type="datetimeFigureOut">
              <a:rPr lang="en-US" smtClean="0">
                <a:solidFill>
                  <a:srgbClr val="04617B"/>
                </a:solidFill>
              </a:rPr>
              <a:pPr/>
              <a:t>5/14/2013</a:t>
            </a:fld>
            <a:endParaRPr lang="en-US">
              <a:solidFill>
                <a:srgbClr val="04617B"/>
              </a:solidFill>
            </a:endParaRPr>
          </a:p>
        </p:txBody>
      </p:sp>
      <p:sp>
        <p:nvSpPr>
          <p:cNvPr id="5" name="Footer Placeholder 4"/>
          <p:cNvSpPr>
            <a:spLocks noGrp="1"/>
          </p:cNvSpPr>
          <p:nvPr>
            <p:ph type="ftr" sz="quarter" idx="11"/>
          </p:nvPr>
        </p:nvSpPr>
        <p:spPr/>
        <p:txBody>
          <a:bodyPr/>
          <a:lstStyle/>
          <a:p>
            <a:endParaRPr lang="en-US">
              <a:solidFill>
                <a:srgbClr val="04617B"/>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8DBA6667-7220-4886-A2B7-57A4393760EE}"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lvl1pPr marL="320040" indent="-320040">
              <a:buFont typeface="Wingdings" pitchFamily="2" charset="2"/>
              <a:buChar char="§"/>
              <a:defRPr/>
            </a:lvl1pPr>
            <a:lvl2pPr marL="640080" indent="-274320">
              <a:buFont typeface="Wingdings" pitchFamily="2" charset="2"/>
              <a:buChar char="§"/>
              <a:defRPr/>
            </a:lvl2pPr>
            <a:lvl3pPr marL="914400" indent="-228600">
              <a:buFont typeface="Wingdings" pitchFamily="2" charset="2"/>
              <a:buChar char="§"/>
              <a:defRPr/>
            </a:lvl3pPr>
            <a:lvl4pPr marL="1371600" indent="-228600">
              <a:buFont typeface="Wingdings" pitchFamily="2" charset="2"/>
              <a:buChar char="§"/>
              <a:defRPr/>
            </a:lvl4pPr>
            <a:lvl5pPr marL="1828800" indent="-228600">
              <a:buFont typeface="Wingdings" pitchFamily="2" charset="2"/>
              <a:buChar char="§"/>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20557864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75BFB81-E830-48A5-8E13-152065B05A3D}" type="datetimeFigureOut">
              <a:rPr lang="en-US" smtClean="0">
                <a:solidFill>
                  <a:srgbClr val="04617B"/>
                </a:solidFill>
              </a:rPr>
              <a:pPr/>
              <a:t>5/14/2013</a:t>
            </a:fld>
            <a:endParaRPr lang="en-US">
              <a:solidFill>
                <a:srgbClr val="04617B"/>
              </a:solidFill>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DBA6667-7220-4886-A2B7-57A4393760E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04617B"/>
              </a:solidFill>
            </a:endParaRPr>
          </a:p>
        </p:txBody>
      </p:sp>
    </p:spTree>
    <p:extLst>
      <p:ext uri="{BB962C8B-B14F-4D97-AF65-F5344CB8AC3E}">
        <p14:creationId xmlns:p14="http://schemas.microsoft.com/office/powerpoint/2010/main" val="11798684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B75BFB81-E830-48A5-8E13-152065B05A3D}" type="datetimeFigureOut">
              <a:rPr lang="en-US" smtClean="0">
                <a:solidFill>
                  <a:srgbClr val="04617B"/>
                </a:solidFill>
              </a:rPr>
              <a:pPr/>
              <a:t>5/14/2013</a:t>
            </a:fld>
            <a:endParaRPr lang="en-US">
              <a:solidFill>
                <a:srgbClr val="04617B"/>
              </a:solidFill>
            </a:endParaRPr>
          </a:p>
        </p:txBody>
      </p:sp>
      <p:sp>
        <p:nvSpPr>
          <p:cNvPr id="10" name="Slide Number Placeholder 9"/>
          <p:cNvSpPr>
            <a:spLocks noGrp="1"/>
          </p:cNvSpPr>
          <p:nvPr>
            <p:ph type="sldNum" sz="quarter" idx="16"/>
          </p:nvPr>
        </p:nvSpPr>
        <p:spPr/>
        <p:txBody>
          <a:bodyPr rtlCol="0"/>
          <a:lstStyle/>
          <a:p>
            <a:fld id="{8DBA6667-7220-4886-A2B7-57A4393760E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04617B"/>
              </a:solidFill>
            </a:endParaRPr>
          </a:p>
        </p:txBody>
      </p:sp>
    </p:spTree>
    <p:extLst>
      <p:ext uri="{BB962C8B-B14F-4D97-AF65-F5344CB8AC3E}">
        <p14:creationId xmlns:p14="http://schemas.microsoft.com/office/powerpoint/2010/main" val="522406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B75BFB81-E830-48A5-8E13-152065B05A3D}" type="datetimeFigureOut">
              <a:rPr lang="en-US" smtClean="0">
                <a:solidFill>
                  <a:srgbClr val="04617B"/>
                </a:solidFill>
              </a:rPr>
              <a:pPr/>
              <a:t>5/14/2013</a:t>
            </a:fld>
            <a:endParaRPr lang="en-US">
              <a:solidFill>
                <a:srgbClr val="04617B"/>
              </a:solidFill>
            </a:endParaRPr>
          </a:p>
        </p:txBody>
      </p:sp>
      <p:sp>
        <p:nvSpPr>
          <p:cNvPr id="12" name="Slide Number Placeholder 11"/>
          <p:cNvSpPr>
            <a:spLocks noGrp="1"/>
          </p:cNvSpPr>
          <p:nvPr>
            <p:ph type="sldNum" sz="quarter" idx="16"/>
          </p:nvPr>
        </p:nvSpPr>
        <p:spPr/>
        <p:txBody>
          <a:bodyPr rtlCol="0"/>
          <a:lstStyle/>
          <a:p>
            <a:fld id="{8DBA6667-7220-4886-A2B7-57A4393760E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04617B"/>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14363404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75BFB81-E830-48A5-8E13-152065B05A3D}" type="datetimeFigureOut">
              <a:rPr lang="en-US" smtClean="0">
                <a:solidFill>
                  <a:srgbClr val="04617B"/>
                </a:solidFill>
              </a:rPr>
              <a:pPr/>
              <a:t>5/14/2013</a:t>
            </a:fld>
            <a:endParaRPr lang="en-US">
              <a:solidFill>
                <a:srgbClr val="04617B"/>
              </a:solidFill>
            </a:endParaRPr>
          </a:p>
        </p:txBody>
      </p:sp>
      <p:sp>
        <p:nvSpPr>
          <p:cNvPr id="4" name="Footer Placeholder 3"/>
          <p:cNvSpPr>
            <a:spLocks noGrp="1"/>
          </p:cNvSpPr>
          <p:nvPr>
            <p:ph type="ftr" sz="quarter" idx="11"/>
          </p:nvPr>
        </p:nvSpPr>
        <p:spPr/>
        <p:txBody>
          <a:bodyPr/>
          <a:lstStyle/>
          <a:p>
            <a:endParaRPr lang="en-US">
              <a:solidFill>
                <a:srgbClr val="04617B"/>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8DBA6667-7220-4886-A2B7-57A4393760EE}" type="slidenum">
              <a:rPr lang="en-US" smtClean="0"/>
              <a:pPr/>
              <a:t>‹#›</a:t>
            </a:fld>
            <a:endParaRPr lang="en-US"/>
          </a:p>
        </p:txBody>
      </p:sp>
    </p:spTree>
    <p:extLst>
      <p:ext uri="{BB962C8B-B14F-4D97-AF65-F5344CB8AC3E}">
        <p14:creationId xmlns:p14="http://schemas.microsoft.com/office/powerpoint/2010/main" val="5189591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5BFB81-E830-48A5-8E13-152065B05A3D}" type="datetimeFigureOut">
              <a:rPr lang="en-US" smtClean="0">
                <a:solidFill>
                  <a:srgbClr val="04617B"/>
                </a:solidFill>
              </a:rPr>
              <a:pPr/>
              <a:t>5/14/2013</a:t>
            </a:fld>
            <a:endParaRPr lang="en-US">
              <a:solidFill>
                <a:srgbClr val="04617B"/>
              </a:solidFill>
            </a:endParaRPr>
          </a:p>
        </p:txBody>
      </p:sp>
      <p:sp>
        <p:nvSpPr>
          <p:cNvPr id="3" name="Footer Placeholder 2"/>
          <p:cNvSpPr>
            <a:spLocks noGrp="1"/>
          </p:cNvSpPr>
          <p:nvPr>
            <p:ph type="ftr" sz="quarter" idx="11"/>
          </p:nvPr>
        </p:nvSpPr>
        <p:spPr/>
        <p:txBody>
          <a:bodyPr/>
          <a:lstStyle/>
          <a:p>
            <a:endParaRPr lang="en-US">
              <a:solidFill>
                <a:srgbClr val="04617B"/>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8DBA6667-7220-4886-A2B7-57A4393760EE}" type="slidenum">
              <a:rPr lang="en-US" smtClean="0">
                <a:solidFill>
                  <a:srgbClr val="04617B"/>
                </a:solidFill>
              </a:rPr>
              <a:pPr/>
              <a:t>‹#›</a:t>
            </a:fld>
            <a:endParaRPr lang="en-US">
              <a:solidFill>
                <a:srgbClr val="04617B"/>
              </a:solidFill>
            </a:endParaRPr>
          </a:p>
        </p:txBody>
      </p:sp>
    </p:spTree>
    <p:extLst>
      <p:ext uri="{BB962C8B-B14F-4D97-AF65-F5344CB8AC3E}">
        <p14:creationId xmlns:p14="http://schemas.microsoft.com/office/powerpoint/2010/main" val="14643628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75BFB81-E830-48A5-8E13-152065B05A3D}" type="datetimeFigureOut">
              <a:rPr lang="en-US" smtClean="0">
                <a:solidFill>
                  <a:srgbClr val="04617B"/>
                </a:solidFill>
              </a:rPr>
              <a:pPr/>
              <a:t>5/14/2013</a:t>
            </a:fld>
            <a:endParaRPr lang="en-US">
              <a:solidFill>
                <a:srgbClr val="04617B"/>
              </a:solidFill>
            </a:endParaRPr>
          </a:p>
        </p:txBody>
      </p:sp>
      <p:sp>
        <p:nvSpPr>
          <p:cNvPr id="6" name="Footer Placeholder 5"/>
          <p:cNvSpPr>
            <a:spLocks noGrp="1"/>
          </p:cNvSpPr>
          <p:nvPr>
            <p:ph type="ftr" sz="quarter" idx="11"/>
          </p:nvPr>
        </p:nvSpPr>
        <p:spPr/>
        <p:txBody>
          <a:bodyPr/>
          <a:lstStyle/>
          <a:p>
            <a:endParaRPr lang="en-US">
              <a:solidFill>
                <a:srgbClr val="04617B"/>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8DBA6667-7220-4886-A2B7-57A4393760EE}"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9994145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ate Placeholder 11"/>
          <p:cNvSpPr>
            <a:spLocks noGrp="1"/>
          </p:cNvSpPr>
          <p:nvPr>
            <p:ph type="dt" sz="half" idx="10"/>
          </p:nvPr>
        </p:nvSpPr>
        <p:spPr>
          <a:xfrm>
            <a:off x="6248400" y="6248400"/>
            <a:ext cx="2667000" cy="365125"/>
          </a:xfrm>
        </p:spPr>
        <p:txBody>
          <a:bodyPr rtlCol="0"/>
          <a:lstStyle/>
          <a:p>
            <a:fld id="{B75BFB81-E830-48A5-8E13-152065B05A3D}" type="datetimeFigureOut">
              <a:rPr lang="en-US" smtClean="0">
                <a:solidFill>
                  <a:srgbClr val="04617B"/>
                </a:solidFill>
              </a:rPr>
              <a:pPr/>
              <a:t>5/14/2013</a:t>
            </a:fld>
            <a:endParaRPr lang="en-US">
              <a:solidFill>
                <a:srgbClr val="04617B"/>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8DBA6667-7220-4886-A2B7-57A4393760EE}"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04617B"/>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50051964"/>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75BFB81-E830-48A5-8E13-152065B05A3D}" type="datetimeFigureOut">
              <a:rPr lang="en-US" smtClean="0">
                <a:solidFill>
                  <a:srgbClr val="04617B"/>
                </a:solidFill>
              </a:rPr>
              <a:pPr/>
              <a:t>5/14/2013</a:t>
            </a:fld>
            <a:endParaRPr lang="en-US">
              <a:solidFill>
                <a:srgbClr val="04617B"/>
              </a:solidFill>
            </a:endParaRPr>
          </a:p>
        </p:txBody>
      </p:sp>
      <p:sp>
        <p:nvSpPr>
          <p:cNvPr id="5" name="Footer Placeholder 4"/>
          <p:cNvSpPr>
            <a:spLocks noGrp="1"/>
          </p:cNvSpPr>
          <p:nvPr>
            <p:ph type="ftr" sz="quarter" idx="11"/>
          </p:nvPr>
        </p:nvSpPr>
        <p:spPr/>
        <p:txBody>
          <a:bodyPr/>
          <a:lstStyle/>
          <a:p>
            <a:endParaRPr lang="en-US">
              <a:solidFill>
                <a:srgbClr val="04617B"/>
              </a:solidFill>
            </a:endParaRPr>
          </a:p>
        </p:txBody>
      </p:sp>
      <p:sp>
        <p:nvSpPr>
          <p:cNvPr id="6" name="Slide Number Placeholder 5"/>
          <p:cNvSpPr>
            <a:spLocks noGrp="1"/>
          </p:cNvSpPr>
          <p:nvPr>
            <p:ph type="sldNum" sz="quarter" idx="12"/>
          </p:nvPr>
        </p:nvSpPr>
        <p:spPr/>
        <p:txBody>
          <a:bodyPr/>
          <a:lstStyle/>
          <a:p>
            <a:fld id="{8DBA6667-7220-4886-A2B7-57A4393760EE}" type="slidenum">
              <a:rPr lang="en-US" smtClean="0"/>
              <a:pPr/>
              <a:t>‹#›</a:t>
            </a:fld>
            <a:endParaRPr lang="en-US"/>
          </a:p>
        </p:txBody>
      </p:sp>
    </p:spTree>
    <p:extLst>
      <p:ext uri="{BB962C8B-B14F-4D97-AF65-F5344CB8AC3E}">
        <p14:creationId xmlns:p14="http://schemas.microsoft.com/office/powerpoint/2010/main" val="3169568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B75BFB81-E830-48A5-8E13-152065B05A3D}" type="datetimeFigureOut">
              <a:rPr lang="en-US" smtClean="0">
                <a:solidFill>
                  <a:srgbClr val="04617B"/>
                </a:solidFill>
              </a:rPr>
              <a:pPr/>
              <a:t>5/14/2013</a:t>
            </a:fld>
            <a:endParaRPr lang="en-US">
              <a:solidFill>
                <a:srgbClr val="04617B"/>
              </a:solidFill>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04617B"/>
              </a:solidFill>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8DBA6667-7220-4886-A2B7-57A4393760EE}" type="slidenum">
              <a:rPr lang="en-US" smtClean="0"/>
              <a:pPr/>
              <a:t>‹#›</a:t>
            </a:fld>
            <a:endParaRPr lang="en-US"/>
          </a:p>
        </p:txBody>
      </p:sp>
    </p:spTree>
    <p:extLst>
      <p:ext uri="{BB962C8B-B14F-4D97-AF65-F5344CB8AC3E}">
        <p14:creationId xmlns:p14="http://schemas.microsoft.com/office/powerpoint/2010/main" val="130674668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2479B6-3C7E-4FF9-918F-37344E2B5A15}" type="datetimeFigureOut">
              <a:rPr lang="en-US" smtClean="0"/>
              <a:pPr/>
              <a:t>5/14/2013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575C0C-05DA-4ED7-84E9-8F3454E445A6}" type="slidenum">
              <a:rPr lang="en-US" smtClean="0"/>
              <a:pPr/>
              <a:t>‹#›</a:t>
            </a:fld>
            <a:endParaRPr lang="en-US" dirty="0"/>
          </a:p>
        </p:txBody>
      </p:sp>
    </p:spTree>
    <p:extLst>
      <p:ext uri="{BB962C8B-B14F-4D97-AF65-F5344CB8AC3E}">
        <p14:creationId xmlns:p14="http://schemas.microsoft.com/office/powerpoint/2010/main" val="3283114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B75BFB81-E830-48A5-8E13-152065B05A3D}" type="datetimeFigureOut">
              <a:rPr lang="en-US" smtClean="0">
                <a:solidFill>
                  <a:srgbClr val="04617B"/>
                </a:solidFill>
              </a:rPr>
              <a:pPr/>
              <a:t>5/14/2013</a:t>
            </a:fld>
            <a:endParaRPr lang="en-US">
              <a:solidFill>
                <a:srgbClr val="04617B"/>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04617B"/>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8DBA6667-7220-4886-A2B7-57A4393760EE}" type="slidenum">
              <a:rPr lang="en-US" smtClean="0"/>
              <a:pPr/>
              <a:t>‹#›</a:t>
            </a:fld>
            <a:endParaRPr lang="en-US"/>
          </a:p>
        </p:txBody>
      </p:sp>
    </p:spTree>
    <p:extLst>
      <p:ext uri="{BB962C8B-B14F-4D97-AF65-F5344CB8AC3E}">
        <p14:creationId xmlns:p14="http://schemas.microsoft.com/office/powerpoint/2010/main" val="24736095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png"/><Relationship Id="rId1" Type="http://schemas.openxmlformats.org/officeDocument/2006/relationships/slideLayout" Target="../slideLayouts/slideLayout18.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30425"/>
            <a:ext cx="6019800" cy="1831975"/>
          </a:xfrm>
        </p:spPr>
        <p:txBody>
          <a:bodyPr/>
          <a:lstStyle/>
          <a:p>
            <a:endParaRPr lang="en-US" dirty="0"/>
          </a:p>
        </p:txBody>
      </p:sp>
      <p:sp>
        <p:nvSpPr>
          <p:cNvPr id="3" name="Subtitle 2"/>
          <p:cNvSpPr>
            <a:spLocks noGrp="1"/>
          </p:cNvSpPr>
          <p:nvPr>
            <p:ph type="subTitle" idx="1"/>
          </p:nvPr>
        </p:nvSpPr>
        <p:spPr>
          <a:xfrm>
            <a:off x="1371600" y="5029200"/>
            <a:ext cx="6837680" cy="1930400"/>
          </a:xfrm>
        </p:spPr>
        <p:txBody>
          <a:bodyPr>
            <a:normAutofit/>
          </a:bodyPr>
          <a:lstStyle/>
          <a:p>
            <a:r>
              <a:rPr lang="en-US" sz="3600" b="1" dirty="0" smtClean="0">
                <a:solidFill>
                  <a:schemeClr val="tx1"/>
                </a:solidFill>
              </a:rPr>
              <a:t>The Patient Experience Following Medical Harm</a:t>
            </a:r>
            <a:endParaRPr lang="en-US" sz="3600" b="1" dirty="0">
              <a:solidFill>
                <a:schemeClr val="tx1"/>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1376680"/>
            <a:ext cx="6705600" cy="3719908"/>
          </a:xfrm>
          <a:prstGeom prst="rect">
            <a:avLst/>
          </a:prstGeom>
        </p:spPr>
      </p:pic>
    </p:spTree>
    <p:extLst>
      <p:ext uri="{BB962C8B-B14F-4D97-AF65-F5344CB8AC3E}">
        <p14:creationId xmlns:p14="http://schemas.microsoft.com/office/powerpoint/2010/main" val="24036464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5526"/>
            <a:ext cx="5638800" cy="1143000"/>
          </a:xfrm>
        </p:spPr>
        <p:txBody>
          <a:bodyPr/>
          <a:lstStyle/>
          <a:p>
            <a:endParaRPr lang="en-US" dirty="0"/>
          </a:p>
        </p:txBody>
      </p:sp>
      <p:sp>
        <p:nvSpPr>
          <p:cNvPr id="3" name="Content Placeholder 2"/>
          <p:cNvSpPr>
            <a:spLocks noGrp="1"/>
          </p:cNvSpPr>
          <p:nvPr>
            <p:ph idx="1"/>
          </p:nvPr>
        </p:nvSpPr>
        <p:spPr>
          <a:xfrm>
            <a:off x="304800" y="1828800"/>
            <a:ext cx="8382000" cy="4297363"/>
          </a:xfrm>
        </p:spPr>
        <p:txBody>
          <a:bodyPr/>
          <a:lstStyle/>
          <a:p>
            <a:r>
              <a:rPr lang="en-US" dirty="0" smtClean="0"/>
              <a:t>Anonymous – attached to MITSS website</a:t>
            </a:r>
          </a:p>
          <a:p>
            <a:r>
              <a:rPr lang="en-US" dirty="0" smtClean="0"/>
              <a:t>293 started, and 219 completed survey</a:t>
            </a:r>
          </a:p>
          <a:p>
            <a:r>
              <a:rPr lang="en-US" dirty="0" smtClean="0"/>
              <a:t>Respondents from 40 states/7 countries</a:t>
            </a:r>
          </a:p>
          <a:p>
            <a:r>
              <a:rPr lang="en-US" dirty="0" smtClean="0"/>
              <a:t>Primarily female (94.5%) </a:t>
            </a:r>
          </a:p>
          <a:p>
            <a:r>
              <a:rPr lang="en-US" dirty="0" smtClean="0"/>
              <a:t>Age range from teens to 80’s – 64% in 40’s/50’s</a:t>
            </a:r>
          </a:p>
          <a:p>
            <a:r>
              <a:rPr lang="en-US" dirty="0" smtClean="0"/>
              <a:t>Most report being patients (64%)</a:t>
            </a:r>
          </a:p>
          <a:p>
            <a:endParaRPr lang="en-US" dirty="0"/>
          </a:p>
        </p:txBody>
      </p:sp>
      <p:pic>
        <p:nvPicPr>
          <p:cNvPr id="2050" name="Picture 2" descr="01AD3D78-F771-49B5-83AE-3427AD149EF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927"/>
            <a:ext cx="9144000" cy="1600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88A6EFFF-933E-43CB-B1C6-5CF5FE5D964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91200"/>
            <a:ext cx="9125309" cy="108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67360" y="457200"/>
            <a:ext cx="6019800" cy="923330"/>
          </a:xfrm>
          <a:prstGeom prst="rect">
            <a:avLst/>
          </a:prstGeom>
          <a:noFill/>
        </p:spPr>
        <p:txBody>
          <a:bodyPr wrap="square" rtlCol="0">
            <a:spAutoFit/>
          </a:bodyPr>
          <a:lstStyle/>
          <a:p>
            <a:r>
              <a:rPr lang="en-US" sz="5400" dirty="0" smtClean="0">
                <a:solidFill>
                  <a:schemeClr val="bg1"/>
                </a:solidFill>
              </a:rPr>
              <a:t>MITSS Survey</a:t>
            </a:r>
            <a:endParaRPr lang="en-US" sz="5400" dirty="0">
              <a:solidFill>
                <a:schemeClr val="bg1"/>
              </a:solidFill>
            </a:endParaRPr>
          </a:p>
        </p:txBody>
      </p:sp>
    </p:spTree>
    <p:extLst>
      <p:ext uri="{BB962C8B-B14F-4D97-AF65-F5344CB8AC3E}">
        <p14:creationId xmlns:p14="http://schemas.microsoft.com/office/powerpoint/2010/main" val="144107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5526"/>
            <a:ext cx="5638800" cy="1143000"/>
          </a:xfrm>
        </p:spPr>
        <p:txBody>
          <a:bodyPr/>
          <a:lstStyle/>
          <a:p>
            <a:endParaRPr lang="en-US" dirty="0"/>
          </a:p>
        </p:txBody>
      </p:sp>
      <p:pic>
        <p:nvPicPr>
          <p:cNvPr id="2050" name="Picture 2" descr="01AD3D78-F771-49B5-83AE-3427AD149EF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600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88A6EFFF-933E-43CB-B1C6-5CF5FE5D964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91200"/>
            <a:ext cx="9125309" cy="108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52401" y="138379"/>
            <a:ext cx="7924800" cy="1323439"/>
          </a:xfrm>
          <a:prstGeom prst="rect">
            <a:avLst/>
          </a:prstGeom>
          <a:noFill/>
        </p:spPr>
        <p:txBody>
          <a:bodyPr wrap="square" rtlCol="0">
            <a:spAutoFit/>
          </a:bodyPr>
          <a:lstStyle/>
          <a:p>
            <a:r>
              <a:rPr lang="en-US" sz="4000" dirty="0" smtClean="0">
                <a:solidFill>
                  <a:schemeClr val="bg1"/>
                </a:solidFill>
              </a:rPr>
              <a:t>Top 6 Self-Reported Experiences Following Adverse Events</a:t>
            </a:r>
            <a:endParaRPr lang="en-US" sz="4000" dirty="0">
              <a:solidFill>
                <a:schemeClr val="bg1"/>
              </a:solidFill>
            </a:endParaRP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83449278"/>
              </p:ext>
            </p:extLst>
          </p:nvPr>
        </p:nvGraphicFramePr>
        <p:xfrm>
          <a:off x="304800" y="1676400"/>
          <a:ext cx="8305800" cy="42973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267709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526"/>
            <a:ext cx="5791200" cy="1143000"/>
          </a:xfrm>
        </p:spPr>
        <p:txBody>
          <a:bodyPr/>
          <a:lstStyle/>
          <a:p>
            <a:endParaRPr lang="en-US" dirty="0"/>
          </a:p>
        </p:txBody>
      </p:sp>
      <p:sp>
        <p:nvSpPr>
          <p:cNvPr id="4" name="Content Placeholder 3"/>
          <p:cNvSpPr>
            <a:spLocks noGrp="1"/>
          </p:cNvSpPr>
          <p:nvPr>
            <p:ph sz="half" idx="2"/>
          </p:nvPr>
        </p:nvSpPr>
        <p:spPr>
          <a:xfrm>
            <a:off x="4724400" y="1981200"/>
            <a:ext cx="4038600" cy="3733800"/>
          </a:xfrm>
          <a:ln w="38100">
            <a:solidFill>
              <a:schemeClr val="tx1"/>
            </a:solidFill>
          </a:ln>
        </p:spPr>
        <p:txBody>
          <a:bodyPr>
            <a:normAutofit/>
          </a:bodyPr>
          <a:lstStyle/>
          <a:p>
            <a:pPr>
              <a:buNone/>
            </a:pPr>
            <a:r>
              <a:rPr lang="en-US" sz="2200" b="1" dirty="0" smtClean="0"/>
              <a:t>Time elapsed since event:</a:t>
            </a:r>
          </a:p>
          <a:p>
            <a:pPr>
              <a:buNone/>
            </a:pPr>
            <a:endParaRPr lang="en-US" sz="2200" b="1" dirty="0" smtClean="0"/>
          </a:p>
          <a:p>
            <a:r>
              <a:rPr lang="en-US" sz="2200" dirty="0" smtClean="0"/>
              <a:t>1 year or less	31%	</a:t>
            </a:r>
          </a:p>
          <a:p>
            <a:r>
              <a:rPr lang="en-US" sz="2200" dirty="0" smtClean="0"/>
              <a:t>2-5 years ago	37%	</a:t>
            </a:r>
          </a:p>
          <a:p>
            <a:r>
              <a:rPr lang="en-US" sz="2200" dirty="0" smtClean="0"/>
              <a:t>6-10 years ago	16%	</a:t>
            </a:r>
          </a:p>
          <a:p>
            <a:r>
              <a:rPr lang="en-US" sz="2200" dirty="0" smtClean="0"/>
              <a:t>&gt;10 years ago	15%	</a:t>
            </a:r>
          </a:p>
          <a:p>
            <a:pPr>
              <a:buNone/>
            </a:pPr>
            <a:endParaRPr lang="en-US" sz="2200" dirty="0" smtClean="0"/>
          </a:p>
          <a:p>
            <a:pPr>
              <a:buNone/>
            </a:pPr>
            <a:r>
              <a:rPr lang="en-US" sz="2200" dirty="0" smtClean="0"/>
              <a:t>				N=221</a:t>
            </a:r>
          </a:p>
          <a:p>
            <a:endParaRPr lang="en-US" dirty="0"/>
          </a:p>
        </p:txBody>
      </p:sp>
      <p:pic>
        <p:nvPicPr>
          <p:cNvPr id="5" name="Picture 2" descr="01AD3D78-F771-49B5-83AE-3427AD149EF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60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63" y="5772150"/>
            <a:ext cx="9126537" cy="10858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Content Placeholder 6"/>
          <p:cNvPicPr>
            <a:picLocks noGrp="1"/>
          </p:cNvPicPr>
          <p:nvPr>
            <p:ph sz="half" idx="1"/>
          </p:nvPr>
        </p:nvPicPr>
        <p:blipFill>
          <a:blip r:embed="rId4" cstate="print">
            <a:extLst>
              <a:ext uri="{28A0092B-C50C-407E-A947-70E740481C1C}">
                <a14:useLocalDpi xmlns:a14="http://schemas.microsoft.com/office/drawing/2010/main" val="0"/>
              </a:ext>
            </a:extLst>
          </a:blip>
          <a:stretch>
            <a:fillRect/>
          </a:stretch>
        </p:blipFill>
        <p:spPr>
          <a:xfrm>
            <a:off x="381000" y="1981200"/>
            <a:ext cx="3962400" cy="3740150"/>
          </a:xfrm>
          <a:prstGeom prst="rect">
            <a:avLst/>
          </a:prstGeom>
          <a:ln w="38100">
            <a:solidFill>
              <a:schemeClr val="tx1"/>
            </a:solidFill>
          </a:ln>
        </p:spPr>
      </p:pic>
      <p:sp>
        <p:nvSpPr>
          <p:cNvPr id="8" name="TextBox 7"/>
          <p:cNvSpPr txBox="1"/>
          <p:nvPr/>
        </p:nvSpPr>
        <p:spPr>
          <a:xfrm>
            <a:off x="381000" y="381000"/>
            <a:ext cx="7772400" cy="707886"/>
          </a:xfrm>
          <a:prstGeom prst="rect">
            <a:avLst/>
          </a:prstGeom>
          <a:noFill/>
        </p:spPr>
        <p:txBody>
          <a:bodyPr wrap="square" rtlCol="0">
            <a:spAutoFit/>
          </a:bodyPr>
          <a:lstStyle/>
          <a:p>
            <a:r>
              <a:rPr lang="en-US" sz="4000" dirty="0" smtClean="0">
                <a:solidFill>
                  <a:schemeClr val="bg1"/>
                </a:solidFill>
              </a:rPr>
              <a:t>Long Term Effects</a:t>
            </a:r>
            <a:endParaRPr lang="en-US" sz="4000" dirty="0">
              <a:solidFill>
                <a:schemeClr val="bg1"/>
              </a:solidFill>
            </a:endParaRPr>
          </a:p>
        </p:txBody>
      </p:sp>
    </p:spTree>
    <p:extLst>
      <p:ext uri="{BB962C8B-B14F-4D97-AF65-F5344CB8AC3E}">
        <p14:creationId xmlns:p14="http://schemas.microsoft.com/office/powerpoint/2010/main" val="21440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5526"/>
            <a:ext cx="5638800" cy="1143000"/>
          </a:xfrm>
        </p:spPr>
        <p:txBody>
          <a:bodyPr/>
          <a:lstStyle/>
          <a:p>
            <a:endParaRPr lang="en-US" dirty="0"/>
          </a:p>
        </p:txBody>
      </p:sp>
      <p:sp>
        <p:nvSpPr>
          <p:cNvPr id="3" name="Content Placeholder 2"/>
          <p:cNvSpPr>
            <a:spLocks noGrp="1"/>
          </p:cNvSpPr>
          <p:nvPr>
            <p:ph idx="1"/>
          </p:nvPr>
        </p:nvSpPr>
        <p:spPr>
          <a:xfrm>
            <a:off x="304800" y="1828800"/>
            <a:ext cx="8382000" cy="4297363"/>
          </a:xfrm>
        </p:spPr>
        <p:txBody>
          <a:bodyPr/>
          <a:lstStyle/>
          <a:p>
            <a:r>
              <a:rPr lang="en-US" dirty="0" smtClean="0"/>
              <a:t>Only </a:t>
            </a:r>
            <a:r>
              <a:rPr lang="en-US" b="1" dirty="0" smtClean="0"/>
              <a:t>40%</a:t>
            </a:r>
            <a:r>
              <a:rPr lang="en-US" dirty="0" smtClean="0"/>
              <a:t> reported fully understanding details of event.</a:t>
            </a:r>
          </a:p>
          <a:p>
            <a:r>
              <a:rPr lang="en-US" b="1" dirty="0" smtClean="0"/>
              <a:t>78.4%</a:t>
            </a:r>
            <a:r>
              <a:rPr lang="en-US" dirty="0" smtClean="0"/>
              <a:t> reported </a:t>
            </a:r>
            <a:r>
              <a:rPr lang="en-US" b="1" dirty="0" smtClean="0"/>
              <a:t>NOT</a:t>
            </a:r>
            <a:r>
              <a:rPr lang="en-US" dirty="0" smtClean="0"/>
              <a:t> receiving an apology.</a:t>
            </a:r>
          </a:p>
          <a:p>
            <a:r>
              <a:rPr lang="en-US" dirty="0" smtClean="0"/>
              <a:t>Of those who received an apology, </a:t>
            </a:r>
            <a:r>
              <a:rPr lang="en-US" b="1" dirty="0" smtClean="0"/>
              <a:t>63%</a:t>
            </a:r>
            <a:r>
              <a:rPr lang="en-US" dirty="0" smtClean="0"/>
              <a:t> felt the apology was </a:t>
            </a:r>
            <a:r>
              <a:rPr lang="en-US" b="1" dirty="0" smtClean="0"/>
              <a:t>NOT</a:t>
            </a:r>
            <a:r>
              <a:rPr lang="en-US" dirty="0" smtClean="0"/>
              <a:t> sincere.</a:t>
            </a:r>
          </a:p>
          <a:p>
            <a:r>
              <a:rPr lang="en-US" b="1" dirty="0" smtClean="0"/>
              <a:t>86%</a:t>
            </a:r>
            <a:r>
              <a:rPr lang="en-US" dirty="0" smtClean="0"/>
              <a:t> reported </a:t>
            </a:r>
            <a:r>
              <a:rPr lang="en-US" b="1" dirty="0" smtClean="0"/>
              <a:t>NO</a:t>
            </a:r>
            <a:r>
              <a:rPr lang="en-US" dirty="0" smtClean="0"/>
              <a:t> referral to support services.</a:t>
            </a:r>
            <a:endParaRPr lang="en-US" dirty="0"/>
          </a:p>
        </p:txBody>
      </p:sp>
      <p:pic>
        <p:nvPicPr>
          <p:cNvPr id="2050" name="Picture 2" descr="01AD3D78-F771-49B5-83AE-3427AD149EF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20" y="0"/>
            <a:ext cx="9144000" cy="1600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04800" y="476933"/>
            <a:ext cx="8305800" cy="707886"/>
          </a:xfrm>
          <a:prstGeom prst="rect">
            <a:avLst/>
          </a:prstGeom>
          <a:noFill/>
        </p:spPr>
        <p:txBody>
          <a:bodyPr wrap="square" rtlCol="0">
            <a:spAutoFit/>
          </a:bodyPr>
          <a:lstStyle/>
          <a:p>
            <a:r>
              <a:rPr lang="en-US" sz="4000" dirty="0" smtClean="0">
                <a:solidFill>
                  <a:schemeClr val="bg1"/>
                </a:solidFill>
              </a:rPr>
              <a:t>Communication Following Event</a:t>
            </a:r>
            <a:endParaRPr lang="en-US" sz="4000" dirty="0">
              <a:solidFill>
                <a:schemeClr val="bg1"/>
              </a:solidFill>
            </a:endParaRPr>
          </a:p>
        </p:txBody>
      </p:sp>
      <p:pic>
        <p:nvPicPr>
          <p:cNvPr id="2051" name="Picture 3" descr="88A6EFFF-933E-43CB-B1C6-5CF5FE5D964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91200"/>
            <a:ext cx="9125309" cy="108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07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3656" y="3810000"/>
            <a:ext cx="8382000" cy="1447800"/>
          </a:xfrm>
        </p:spPr>
        <p:txBody>
          <a:bodyPr>
            <a:normAutofit/>
          </a:bodyPr>
          <a:lstStyle/>
          <a:p>
            <a:pPr algn="ctr"/>
            <a:r>
              <a:rPr lang="en-US" sz="3600" cap="none" dirty="0" err="1" smtClean="0">
                <a:latin typeface="Arial" pitchFamily="34" charset="0"/>
                <a:cs typeface="Arial" pitchFamily="34" charset="0"/>
              </a:rPr>
              <a:t>CARe</a:t>
            </a:r>
            <a:r>
              <a:rPr lang="en-US" sz="3600" cap="none" dirty="0" smtClean="0">
                <a:latin typeface="Arial" pitchFamily="34" charset="0"/>
                <a:cs typeface="Arial" pitchFamily="34" charset="0"/>
              </a:rPr>
              <a:t>: A Strategy for Addressing Adverse Events Compassionately</a:t>
            </a:r>
            <a:endParaRPr lang="en-US" sz="3600" cap="none" dirty="0">
              <a:latin typeface="Arial" pitchFamily="34" charset="0"/>
              <a:cs typeface="Arial" pitchFamily="34" charset="0"/>
            </a:endParaRPr>
          </a:p>
        </p:txBody>
      </p:sp>
      <p:sp>
        <p:nvSpPr>
          <p:cNvPr id="3" name="Subtitle 2"/>
          <p:cNvSpPr>
            <a:spLocks noGrp="1"/>
          </p:cNvSpPr>
          <p:nvPr>
            <p:ph type="subTitle" idx="1"/>
          </p:nvPr>
        </p:nvSpPr>
        <p:spPr>
          <a:xfrm>
            <a:off x="2438400" y="6019800"/>
            <a:ext cx="6705600" cy="685800"/>
          </a:xfrm>
        </p:spPr>
        <p:txBody>
          <a:bodyPr/>
          <a:lstStyle/>
          <a:p>
            <a:r>
              <a:rPr lang="en-US" dirty="0" smtClean="0">
                <a:latin typeface="Calibri" pitchFamily="34" charset="0"/>
                <a:cs typeface="Calibri" pitchFamily="34" charset="0"/>
              </a:rPr>
              <a:t>Mass Coalition 15</a:t>
            </a:r>
            <a:r>
              <a:rPr lang="en-US" baseline="30000" dirty="0" smtClean="0">
                <a:latin typeface="Calibri" pitchFamily="34" charset="0"/>
                <a:cs typeface="Calibri" pitchFamily="34" charset="0"/>
              </a:rPr>
              <a:t>th</a:t>
            </a:r>
            <a:r>
              <a:rPr lang="en-US" dirty="0" smtClean="0">
                <a:latin typeface="Calibri" pitchFamily="34" charset="0"/>
                <a:cs typeface="Calibri" pitchFamily="34" charset="0"/>
              </a:rPr>
              <a:t> Anniversary – May 20, 2013</a:t>
            </a:r>
            <a:endParaRPr lang="en-US" dirty="0">
              <a:latin typeface="Calibri" pitchFamily="34" charset="0"/>
              <a:cs typeface="Calibri"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4886" y="5519057"/>
            <a:ext cx="1669143" cy="10014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799" y="685800"/>
            <a:ext cx="4789715" cy="3210404"/>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13785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Calibri" pitchFamily="34" charset="0"/>
                <a:cs typeface="Calibri" pitchFamily="34" charset="0"/>
              </a:rPr>
              <a:t>CARe</a:t>
            </a:r>
            <a:r>
              <a:rPr lang="en-US" dirty="0" smtClean="0">
                <a:latin typeface="Calibri" pitchFamily="34" charset="0"/>
                <a:cs typeface="Calibri" pitchFamily="34" charset="0"/>
              </a:rPr>
              <a:t> and MACRMI</a:t>
            </a:r>
            <a:endParaRPr lang="en-US" dirty="0">
              <a:latin typeface="Calibri" pitchFamily="34" charset="0"/>
              <a:cs typeface="Calibri" pitchFamily="34" charset="0"/>
            </a:endParaRPr>
          </a:p>
        </p:txBody>
      </p:sp>
      <p:sp>
        <p:nvSpPr>
          <p:cNvPr id="5" name="Content Placeholder 4"/>
          <p:cNvSpPr>
            <a:spLocks noGrp="1"/>
          </p:cNvSpPr>
          <p:nvPr>
            <p:ph sz="quarter" idx="1"/>
          </p:nvPr>
        </p:nvSpPr>
        <p:spPr>
          <a:xfrm>
            <a:off x="609600" y="1589566"/>
            <a:ext cx="8178800" cy="5192234"/>
          </a:xfrm>
        </p:spPr>
        <p:txBody>
          <a:bodyPr>
            <a:normAutofit fontScale="92500" lnSpcReduction="20000"/>
          </a:bodyPr>
          <a:lstStyle/>
          <a:p>
            <a:pPr marL="0" indent="0">
              <a:buNone/>
            </a:pPr>
            <a:r>
              <a:rPr lang="en-US" b="1" dirty="0" smtClean="0">
                <a:solidFill>
                  <a:srgbClr val="00B050"/>
                </a:solidFill>
                <a:latin typeface="Calibri" pitchFamily="34" charset="0"/>
                <a:cs typeface="Calibri" pitchFamily="34" charset="0"/>
              </a:rPr>
              <a:t>Communication, Apology, and Resolution:</a:t>
            </a:r>
          </a:p>
          <a:p>
            <a:pPr marL="0" indent="0">
              <a:buNone/>
            </a:pPr>
            <a:r>
              <a:rPr lang="en-US" dirty="0" smtClean="0">
                <a:latin typeface="Calibri" pitchFamily="34" charset="0"/>
                <a:cs typeface="Calibri" pitchFamily="34" charset="0"/>
              </a:rPr>
              <a:t>an approach </a:t>
            </a:r>
            <a:r>
              <a:rPr lang="en-US" dirty="0">
                <a:latin typeface="Calibri" pitchFamily="34" charset="0"/>
                <a:cs typeface="Calibri" pitchFamily="34" charset="0"/>
              </a:rPr>
              <a:t>for healthcare systems and liability insurers to respond to </a:t>
            </a:r>
            <a:r>
              <a:rPr lang="en-US" dirty="0" smtClean="0">
                <a:latin typeface="Calibri" pitchFamily="34" charset="0"/>
                <a:cs typeface="Calibri" pitchFamily="34" charset="0"/>
              </a:rPr>
              <a:t>adverse events and resolve cases </a:t>
            </a:r>
            <a:r>
              <a:rPr lang="en-US" dirty="0">
                <a:latin typeface="Calibri" pitchFamily="34" charset="0"/>
                <a:cs typeface="Calibri" pitchFamily="34" charset="0"/>
              </a:rPr>
              <a:t>of preventable harm. </a:t>
            </a:r>
            <a:endParaRPr lang="en-US" dirty="0" smtClean="0">
              <a:latin typeface="Calibri" pitchFamily="34" charset="0"/>
              <a:cs typeface="Calibri" pitchFamily="34" charset="0"/>
            </a:endParaRPr>
          </a:p>
          <a:p>
            <a:pPr marL="0" indent="0">
              <a:buNone/>
              <a:tabLst>
                <a:tab pos="347663" algn="l"/>
              </a:tabLst>
            </a:pPr>
            <a:r>
              <a:rPr lang="en-US" dirty="0" smtClean="0">
                <a:latin typeface="Calibri" pitchFamily="34" charset="0"/>
                <a:cs typeface="Calibri" pitchFamily="34" charset="0"/>
              </a:rPr>
              <a:t>	</a:t>
            </a:r>
            <a:r>
              <a:rPr lang="en-US" b="1" dirty="0" smtClean="0">
                <a:solidFill>
                  <a:srgbClr val="0070C0"/>
                </a:solidFill>
                <a:latin typeface="Calibri" pitchFamily="34" charset="0"/>
                <a:cs typeface="Calibri" pitchFamily="34" charset="0"/>
              </a:rPr>
              <a:t>Objectives:</a:t>
            </a:r>
          </a:p>
          <a:p>
            <a:pPr lvl="1">
              <a:buFont typeface="Wingdings" pitchFamily="2" charset="2"/>
              <a:buChar char="§"/>
            </a:pPr>
            <a:r>
              <a:rPr lang="en-US" b="1" dirty="0">
                <a:latin typeface="Calibri" pitchFamily="34" charset="0"/>
                <a:cs typeface="Calibri" pitchFamily="34" charset="0"/>
              </a:rPr>
              <a:t>Improve communication and transparency</a:t>
            </a:r>
            <a:r>
              <a:rPr lang="en-US" dirty="0">
                <a:latin typeface="Calibri" pitchFamily="34" charset="0"/>
                <a:cs typeface="Calibri" pitchFamily="34" charset="0"/>
              </a:rPr>
              <a:t> </a:t>
            </a:r>
          </a:p>
          <a:p>
            <a:pPr lvl="1">
              <a:buFont typeface="Wingdings" pitchFamily="2" charset="2"/>
              <a:buChar char="§"/>
            </a:pPr>
            <a:r>
              <a:rPr lang="en-US" b="1" dirty="0">
                <a:latin typeface="Calibri" pitchFamily="34" charset="0"/>
                <a:cs typeface="Calibri" pitchFamily="34" charset="0"/>
              </a:rPr>
              <a:t>Support patients and families</a:t>
            </a:r>
            <a:r>
              <a:rPr lang="en-US" dirty="0">
                <a:latin typeface="Calibri" pitchFamily="34" charset="0"/>
                <a:cs typeface="Calibri" pitchFamily="34" charset="0"/>
              </a:rPr>
              <a:t> </a:t>
            </a:r>
          </a:p>
          <a:p>
            <a:pPr lvl="1">
              <a:buFont typeface="Wingdings" pitchFamily="2" charset="2"/>
              <a:buChar char="§"/>
            </a:pPr>
            <a:r>
              <a:rPr lang="en-US" b="1" dirty="0">
                <a:latin typeface="Calibri" pitchFamily="34" charset="0"/>
                <a:cs typeface="Calibri" pitchFamily="34" charset="0"/>
              </a:rPr>
              <a:t>Support clinicians</a:t>
            </a:r>
            <a:r>
              <a:rPr lang="en-US" dirty="0">
                <a:latin typeface="Calibri" pitchFamily="34" charset="0"/>
                <a:cs typeface="Calibri" pitchFamily="34" charset="0"/>
              </a:rPr>
              <a:t> </a:t>
            </a:r>
          </a:p>
          <a:p>
            <a:pPr lvl="1">
              <a:buFont typeface="Wingdings" pitchFamily="2" charset="2"/>
              <a:buChar char="§"/>
            </a:pPr>
            <a:r>
              <a:rPr lang="en-US" b="1" dirty="0">
                <a:latin typeface="Calibri" pitchFamily="34" charset="0"/>
                <a:cs typeface="Calibri" pitchFamily="34" charset="0"/>
              </a:rPr>
              <a:t>Improve patient safety</a:t>
            </a:r>
            <a:r>
              <a:rPr lang="en-US" dirty="0">
                <a:latin typeface="Calibri" pitchFamily="34" charset="0"/>
                <a:cs typeface="Calibri" pitchFamily="34" charset="0"/>
              </a:rPr>
              <a:t> </a:t>
            </a:r>
          </a:p>
          <a:p>
            <a:pPr lvl="1">
              <a:buFont typeface="Wingdings" pitchFamily="2" charset="2"/>
              <a:buChar char="§"/>
            </a:pPr>
            <a:r>
              <a:rPr lang="en-US" b="1" dirty="0">
                <a:latin typeface="Calibri" pitchFamily="34" charset="0"/>
                <a:cs typeface="Calibri" pitchFamily="34" charset="0"/>
              </a:rPr>
              <a:t>Provide an alternative to lawsuits</a:t>
            </a:r>
            <a:r>
              <a:rPr lang="en-US" dirty="0">
                <a:latin typeface="Calibri" pitchFamily="34" charset="0"/>
                <a:cs typeface="Calibri" pitchFamily="34" charset="0"/>
              </a:rPr>
              <a:t> </a:t>
            </a:r>
            <a:endParaRPr lang="en-US" dirty="0" smtClean="0">
              <a:latin typeface="Calibri" pitchFamily="34" charset="0"/>
              <a:cs typeface="Calibri" pitchFamily="34" charset="0"/>
            </a:endParaRPr>
          </a:p>
          <a:p>
            <a:pPr lvl="1">
              <a:buFont typeface="Wingdings" pitchFamily="2" charset="2"/>
              <a:buChar char="§"/>
            </a:pPr>
            <a:endParaRPr lang="en-US" dirty="0">
              <a:latin typeface="Calibri" pitchFamily="34" charset="0"/>
              <a:cs typeface="Calibri" pitchFamily="34" charset="0"/>
            </a:endParaRPr>
          </a:p>
          <a:p>
            <a:pPr marL="1588" lvl="1" indent="0">
              <a:buNone/>
            </a:pPr>
            <a:r>
              <a:rPr lang="en-US" sz="2900" b="1" dirty="0">
                <a:solidFill>
                  <a:srgbClr val="00B050"/>
                </a:solidFill>
                <a:latin typeface="Calibri" pitchFamily="34" charset="0"/>
                <a:cs typeface="Calibri" pitchFamily="34" charset="0"/>
              </a:rPr>
              <a:t>MACRMI: </a:t>
            </a:r>
            <a:r>
              <a:rPr lang="en-US" sz="2900" dirty="0">
                <a:latin typeface="Calibri" pitchFamily="34" charset="0"/>
                <a:cs typeface="Calibri" pitchFamily="34" charset="0"/>
              </a:rPr>
              <a:t>Massachusetts Alliance for </a:t>
            </a:r>
            <a:endParaRPr lang="en-US" sz="2900" dirty="0" smtClean="0">
              <a:latin typeface="Calibri" pitchFamily="34" charset="0"/>
              <a:cs typeface="Calibri" pitchFamily="34" charset="0"/>
            </a:endParaRPr>
          </a:p>
          <a:p>
            <a:pPr marL="1588" lvl="1" indent="0">
              <a:buNone/>
            </a:pPr>
            <a:r>
              <a:rPr lang="en-US" sz="2900" dirty="0" smtClean="0">
                <a:latin typeface="Calibri" pitchFamily="34" charset="0"/>
                <a:cs typeface="Calibri" pitchFamily="34" charset="0"/>
              </a:rPr>
              <a:t>Communication </a:t>
            </a:r>
            <a:r>
              <a:rPr lang="en-US" sz="2900" dirty="0">
                <a:latin typeface="Calibri" pitchFamily="34" charset="0"/>
                <a:cs typeface="Calibri" pitchFamily="34" charset="0"/>
              </a:rPr>
              <a:t>and Resolution following Medical Injury</a:t>
            </a:r>
          </a:p>
          <a:p>
            <a:pPr lvl="1">
              <a:buFont typeface="Wingdings" pitchFamily="2" charset="2"/>
              <a:buChar char="§"/>
            </a:pPr>
            <a:endParaRPr lang="en-US" dirty="0" smtClean="0">
              <a:latin typeface="Calibri" pitchFamily="34" charset="0"/>
              <a:cs typeface="Calibri" pitchFamily="34" charset="0"/>
            </a:endParaRPr>
          </a:p>
          <a:p>
            <a:endParaRPr lang="en-US" dirty="0">
              <a:latin typeface="Calibri" pitchFamily="34" charset="0"/>
              <a:cs typeface="Calibri"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200" y="4767943"/>
            <a:ext cx="2032000" cy="1219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730490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Challenge and Lessons Learned</a:t>
            </a:r>
            <a:endParaRPr lang="en-US" dirty="0">
              <a:latin typeface="Calibri" pitchFamily="34" charset="0"/>
              <a:cs typeface="Calibri" pitchFamily="34" charset="0"/>
            </a:endParaRPr>
          </a:p>
        </p:txBody>
      </p:sp>
      <p:sp>
        <p:nvSpPr>
          <p:cNvPr id="3" name="Content Placeholder 2"/>
          <p:cNvSpPr>
            <a:spLocks noGrp="1"/>
          </p:cNvSpPr>
          <p:nvPr>
            <p:ph sz="quarter" idx="1"/>
          </p:nvPr>
        </p:nvSpPr>
        <p:spPr/>
        <p:txBody>
          <a:bodyPr>
            <a:normAutofit/>
          </a:bodyPr>
          <a:lstStyle/>
          <a:p>
            <a:r>
              <a:rPr lang="en-US" dirty="0" smtClean="0">
                <a:solidFill>
                  <a:srgbClr val="00B050"/>
                </a:solidFill>
                <a:latin typeface="Calibri" pitchFamily="34" charset="0"/>
                <a:cs typeface="Calibri" pitchFamily="34" charset="0"/>
              </a:rPr>
              <a:t>Challenge</a:t>
            </a:r>
            <a:r>
              <a:rPr lang="en-US" dirty="0">
                <a:solidFill>
                  <a:srgbClr val="00B050"/>
                </a:solidFill>
                <a:latin typeface="Calibri" pitchFamily="34" charset="0"/>
                <a:cs typeface="Calibri" pitchFamily="34" charset="0"/>
              </a:rPr>
              <a:t>: </a:t>
            </a:r>
            <a:r>
              <a:rPr lang="en-US" dirty="0" smtClean="0">
                <a:latin typeface="Calibri" pitchFamily="34" charset="0"/>
                <a:cs typeface="Calibri" pitchFamily="34" charset="0"/>
              </a:rPr>
              <a:t>Educate </a:t>
            </a:r>
            <a:r>
              <a:rPr lang="en-US" dirty="0">
                <a:latin typeface="Calibri" pitchFamily="34" charset="0"/>
                <a:cs typeface="Calibri" pitchFamily="34" charset="0"/>
              </a:rPr>
              <a:t>clinicians and patients so that </a:t>
            </a:r>
            <a:r>
              <a:rPr lang="en-US" dirty="0" err="1">
                <a:latin typeface="Calibri" pitchFamily="34" charset="0"/>
                <a:cs typeface="Calibri" pitchFamily="34" charset="0"/>
              </a:rPr>
              <a:t>CARe</a:t>
            </a:r>
            <a:r>
              <a:rPr lang="en-US" dirty="0">
                <a:latin typeface="Calibri" pitchFamily="34" charset="0"/>
                <a:cs typeface="Calibri" pitchFamily="34" charset="0"/>
              </a:rPr>
              <a:t> can be activated when needed and result in effective </a:t>
            </a:r>
            <a:r>
              <a:rPr lang="en-US" dirty="0" smtClean="0">
                <a:latin typeface="Calibri" pitchFamily="34" charset="0"/>
                <a:cs typeface="Calibri" pitchFamily="34" charset="0"/>
              </a:rPr>
              <a:t>resolution</a:t>
            </a:r>
          </a:p>
          <a:p>
            <a:pPr marL="0" indent="0">
              <a:buNone/>
            </a:pPr>
            <a:endParaRPr lang="en-US" sz="1100" dirty="0" smtClean="0">
              <a:latin typeface="Calibri" pitchFamily="34" charset="0"/>
              <a:cs typeface="Calibri" pitchFamily="34" charset="0"/>
            </a:endParaRPr>
          </a:p>
          <a:p>
            <a:r>
              <a:rPr lang="en-US" dirty="0" smtClean="0">
                <a:solidFill>
                  <a:srgbClr val="00B050"/>
                </a:solidFill>
                <a:latin typeface="Calibri" pitchFamily="34" charset="0"/>
                <a:cs typeface="Calibri" pitchFamily="34" charset="0"/>
              </a:rPr>
              <a:t>Lessons Learned:</a:t>
            </a:r>
          </a:p>
          <a:p>
            <a:pPr lvl="1"/>
            <a:r>
              <a:rPr lang="en-US" dirty="0" smtClean="0">
                <a:latin typeface="Calibri" pitchFamily="34" charset="0"/>
                <a:cs typeface="Calibri" pitchFamily="34" charset="0"/>
              </a:rPr>
              <a:t>Plan </a:t>
            </a:r>
            <a:r>
              <a:rPr lang="en-US" dirty="0">
                <a:latin typeface="Calibri" pitchFamily="34" charset="0"/>
                <a:cs typeface="Calibri" pitchFamily="34" charset="0"/>
              </a:rPr>
              <a:t>a </a:t>
            </a:r>
            <a:r>
              <a:rPr lang="en-US" dirty="0" smtClean="0">
                <a:latin typeface="Calibri" pitchFamily="34" charset="0"/>
                <a:cs typeface="Calibri" pitchFamily="34" charset="0"/>
              </a:rPr>
              <a:t>thorough </a:t>
            </a:r>
            <a:r>
              <a:rPr lang="en-US" dirty="0">
                <a:latin typeface="Calibri" pitchFamily="34" charset="0"/>
                <a:cs typeface="Calibri" pitchFamily="34" charset="0"/>
              </a:rPr>
              <a:t>i</a:t>
            </a:r>
            <a:r>
              <a:rPr lang="en-US" dirty="0" smtClean="0">
                <a:latin typeface="Calibri" pitchFamily="34" charset="0"/>
                <a:cs typeface="Calibri" pitchFamily="34" charset="0"/>
              </a:rPr>
              <a:t>nternal education strategy centering on communication coaching resources</a:t>
            </a:r>
            <a:endParaRPr lang="en-US" dirty="0">
              <a:latin typeface="Calibri" pitchFamily="34" charset="0"/>
              <a:cs typeface="Calibri" pitchFamily="34" charset="0"/>
            </a:endParaRPr>
          </a:p>
          <a:p>
            <a:pPr lvl="1"/>
            <a:r>
              <a:rPr lang="en-US" dirty="0" smtClean="0">
                <a:latin typeface="Calibri" pitchFamily="34" charset="0"/>
                <a:cs typeface="Calibri" pitchFamily="34" charset="0"/>
              </a:rPr>
              <a:t>Involve patients and gather feedback, particularly </a:t>
            </a:r>
            <a:r>
              <a:rPr lang="en-US" dirty="0">
                <a:latin typeface="Calibri" pitchFamily="34" charset="0"/>
                <a:cs typeface="Calibri" pitchFamily="34" charset="0"/>
              </a:rPr>
              <a:t>in patient-facing </a:t>
            </a:r>
            <a:r>
              <a:rPr lang="en-US" dirty="0" err="1" smtClean="0">
                <a:latin typeface="Calibri" pitchFamily="34" charset="0"/>
                <a:cs typeface="Calibri" pitchFamily="34" charset="0"/>
              </a:rPr>
              <a:t>CARe</a:t>
            </a:r>
            <a:r>
              <a:rPr lang="en-US" dirty="0" smtClean="0">
                <a:latin typeface="Calibri" pitchFamily="34" charset="0"/>
                <a:cs typeface="Calibri" pitchFamily="34" charset="0"/>
              </a:rPr>
              <a:t> informational materials</a:t>
            </a:r>
            <a:endParaRPr lang="en-US" dirty="0">
              <a:latin typeface="Calibri" pitchFamily="34" charset="0"/>
              <a:cs typeface="Calibri" pitchFamily="34" charset="0"/>
            </a:endParaRPr>
          </a:p>
          <a:p>
            <a:endParaRPr lang="en-US" dirty="0">
              <a:latin typeface="Calibri" pitchFamily="34" charset="0"/>
              <a:cs typeface="Calibri" pitchFamily="34" charset="0"/>
            </a:endParaRPr>
          </a:p>
          <a:p>
            <a:endParaRPr lang="en-US" dirty="0">
              <a:latin typeface="Calibri" pitchFamily="34" charset="0"/>
              <a:cs typeface="Calibri"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6096000"/>
            <a:ext cx="10160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395808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Internal</a:t>
            </a:r>
            <a:r>
              <a:rPr lang="en-US" dirty="0" smtClean="0"/>
              <a:t> </a:t>
            </a:r>
            <a:r>
              <a:rPr lang="en-US" dirty="0">
                <a:latin typeface="Calibri" pitchFamily="34" charset="0"/>
                <a:cs typeface="Calibri" pitchFamily="34" charset="0"/>
              </a:rPr>
              <a:t>Educational Strategy</a:t>
            </a:r>
          </a:p>
        </p:txBody>
      </p:sp>
      <p:sp>
        <p:nvSpPr>
          <p:cNvPr id="3" name="Content Placeholder 2"/>
          <p:cNvSpPr>
            <a:spLocks noGrp="1"/>
          </p:cNvSpPr>
          <p:nvPr>
            <p:ph sz="quarter" idx="1"/>
          </p:nvPr>
        </p:nvSpPr>
        <p:spPr/>
        <p:txBody>
          <a:bodyPr/>
          <a:lstStyle/>
          <a:p>
            <a:r>
              <a:rPr lang="en-US" dirty="0" smtClean="0">
                <a:latin typeface="Calibri" pitchFamily="34" charset="0"/>
                <a:cs typeface="Calibri" pitchFamily="34" charset="0"/>
              </a:rPr>
              <a:t>Well-planned educational presentations</a:t>
            </a:r>
          </a:p>
          <a:p>
            <a:pPr lvl="1"/>
            <a:r>
              <a:rPr lang="en-US" dirty="0" smtClean="0">
                <a:latin typeface="Calibri" pitchFamily="34" charset="0"/>
                <a:cs typeface="Calibri" pitchFamily="34" charset="0"/>
              </a:rPr>
              <a:t>20+ different departmental groups</a:t>
            </a:r>
          </a:p>
          <a:p>
            <a:r>
              <a:rPr lang="en-US" dirty="0" smtClean="0">
                <a:latin typeface="Calibri" pitchFamily="34" charset="0"/>
                <a:cs typeface="Calibri" pitchFamily="34" charset="0"/>
              </a:rPr>
              <a:t>Central pager (3-HELP)</a:t>
            </a:r>
          </a:p>
          <a:p>
            <a:r>
              <a:rPr lang="en-US" dirty="0" smtClean="0">
                <a:latin typeface="Calibri" pitchFamily="34" charset="0"/>
                <a:cs typeface="Calibri" pitchFamily="34" charset="0"/>
              </a:rPr>
              <a:t>Tangible Reference Materials</a:t>
            </a:r>
          </a:p>
          <a:p>
            <a:r>
              <a:rPr lang="en-US" dirty="0" smtClean="0">
                <a:latin typeface="Calibri" pitchFamily="34" charset="0"/>
                <a:cs typeface="Calibri" pitchFamily="34" charset="0"/>
              </a:rPr>
              <a:t>Portal Improvements</a:t>
            </a:r>
          </a:p>
          <a:p>
            <a:pPr lvl="1"/>
            <a:r>
              <a:rPr lang="en-US" dirty="0" smtClean="0">
                <a:latin typeface="Calibri" pitchFamily="34" charset="0"/>
                <a:cs typeface="Calibri" pitchFamily="34" charset="0"/>
              </a:rPr>
              <a:t>Additional reporting links</a:t>
            </a:r>
          </a:p>
          <a:p>
            <a:pPr lvl="1"/>
            <a:r>
              <a:rPr lang="en-US" dirty="0" smtClean="0">
                <a:latin typeface="Calibri" pitchFamily="34" charset="0"/>
                <a:cs typeface="Calibri" pitchFamily="34" charset="0"/>
              </a:rPr>
              <a:t>Story highlighting the process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2209800"/>
            <a:ext cx="1824037" cy="3430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1000" y="6096000"/>
            <a:ext cx="10160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4999" y="3917358"/>
            <a:ext cx="1502713" cy="2475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28541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itchFamily="34" charset="0"/>
                <a:cs typeface="Calibri" pitchFamily="34" charset="0"/>
              </a:rPr>
              <a:t>The Patient Perspective</a:t>
            </a:r>
          </a:p>
        </p:txBody>
      </p:sp>
      <p:sp>
        <p:nvSpPr>
          <p:cNvPr id="3" name="Content Placeholder 2"/>
          <p:cNvSpPr>
            <a:spLocks noGrp="1"/>
          </p:cNvSpPr>
          <p:nvPr>
            <p:ph sz="quarter" idx="1"/>
          </p:nvPr>
        </p:nvSpPr>
        <p:spPr/>
        <p:txBody>
          <a:bodyPr/>
          <a:lstStyle/>
          <a:p>
            <a:r>
              <a:rPr lang="en-US" dirty="0" smtClean="0">
                <a:latin typeface="Calibri" pitchFamily="34" charset="0"/>
                <a:cs typeface="Calibri" pitchFamily="34" charset="0"/>
              </a:rPr>
              <a:t>Involve Patient and Family Advisors, as well as other patient advocates</a:t>
            </a:r>
          </a:p>
          <a:p>
            <a:pPr lvl="1"/>
            <a:r>
              <a:rPr lang="en-US" dirty="0">
                <a:latin typeface="Calibri" pitchFamily="34" charset="0"/>
                <a:cs typeface="Calibri" pitchFamily="34" charset="0"/>
              </a:rPr>
              <a:t>Patient Brochure/Website </a:t>
            </a:r>
            <a:r>
              <a:rPr lang="en-US" dirty="0" smtClean="0">
                <a:latin typeface="Calibri" pitchFamily="34" charset="0"/>
                <a:cs typeface="Calibri" pitchFamily="34" charset="0"/>
              </a:rPr>
              <a:t>text</a:t>
            </a:r>
          </a:p>
          <a:p>
            <a:r>
              <a:rPr lang="en-US" dirty="0" smtClean="0">
                <a:latin typeface="Calibri" pitchFamily="34" charset="0"/>
                <a:cs typeface="Calibri" pitchFamily="34" charset="0"/>
              </a:rPr>
              <a:t>Patient Self-Reports of Concerns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3733800"/>
            <a:ext cx="4065022" cy="272466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4800" y="6153664"/>
            <a:ext cx="10160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73811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88A6EFFF-933E-43CB-B1C6-5CF5FE5D964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91200"/>
            <a:ext cx="9125309" cy="108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959" y="304800"/>
            <a:ext cx="8173390" cy="510836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5782294"/>
            <a:ext cx="1676400" cy="10058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6810499" y="6054381"/>
            <a:ext cx="1600200" cy="461665"/>
          </a:xfrm>
          <a:prstGeom prst="rect">
            <a:avLst/>
          </a:prstGeom>
          <a:noFill/>
        </p:spPr>
        <p:txBody>
          <a:bodyPr wrap="square" rtlCol="0">
            <a:spAutoFit/>
          </a:bodyPr>
          <a:lstStyle/>
          <a:p>
            <a:r>
              <a:rPr lang="en-US" sz="2400" dirty="0" smtClean="0">
                <a:solidFill>
                  <a:srgbClr val="7030A0"/>
                </a:solidFill>
                <a:latin typeface="Goudy Old Style" pitchFamily="18" charset="0"/>
                <a:cs typeface="Times New Roman" pitchFamily="18" charset="0"/>
              </a:rPr>
              <a:t>MITSS</a:t>
            </a:r>
            <a:endParaRPr lang="en-US" sz="2400" dirty="0">
              <a:solidFill>
                <a:srgbClr val="7030A0"/>
              </a:solidFill>
              <a:latin typeface="Goudy Old Style" pitchFamily="18" charset="0"/>
              <a:cs typeface="Times New Roman" pitchFamily="18" charset="0"/>
            </a:endParaRPr>
          </a:p>
        </p:txBody>
      </p:sp>
    </p:spTree>
    <p:extLst>
      <p:ext uri="{BB962C8B-B14F-4D97-AF65-F5344CB8AC3E}">
        <p14:creationId xmlns:p14="http://schemas.microsoft.com/office/powerpoint/2010/main" val="3282025101"/>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2013 MITSS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dia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2013 MITSS Template</Template>
  <TotalTime>127</TotalTime>
  <Words>366</Words>
  <Application>Microsoft Office PowerPoint</Application>
  <PresentationFormat>On-screen Show (4:3)</PresentationFormat>
  <Paragraphs>74</Paragraphs>
  <Slides>11</Slides>
  <Notes>4</Notes>
  <HiddenSlides>0</HiddenSlides>
  <MMClips>0</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2013 MITSS Template</vt:lpstr>
      <vt:lpstr>Median</vt:lpstr>
      <vt:lpstr>PowerPoint Presentation</vt:lpstr>
      <vt:lpstr>PowerPoint Presentation</vt:lpstr>
      <vt:lpstr>PowerPoint Presentation</vt:lpstr>
      <vt:lpstr>PowerPoint Presentation</vt:lpstr>
      <vt:lpstr>PowerPoint Presentation</vt:lpstr>
      <vt:lpstr>CARe: A Strategy for Addressing Adverse Events Compassionately</vt:lpstr>
      <vt:lpstr>CARe and MACRMI</vt:lpstr>
      <vt:lpstr>Challenge and Lessons Learned</vt:lpstr>
      <vt:lpstr>Internal Educational Strategy</vt:lpstr>
      <vt:lpstr>The Patient Perspective</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dc:creator>
  <cp:lastModifiedBy>Elizabeth Capstick</cp:lastModifiedBy>
  <cp:revision>20</cp:revision>
  <dcterms:created xsi:type="dcterms:W3CDTF">2013-03-12T00:27:33Z</dcterms:created>
  <dcterms:modified xsi:type="dcterms:W3CDTF">2013-05-14T15:15:48Z</dcterms:modified>
</cp:coreProperties>
</file>